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68" r:id="rId3"/>
    <p:sldId id="270" r:id="rId4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AA"/>
    <a:srgbClr val="B1AB99"/>
    <a:srgbClr val="B7A973"/>
    <a:srgbClr val="9E9367"/>
    <a:srgbClr val="79594E"/>
    <a:srgbClr val="F5DCC2"/>
    <a:srgbClr val="F4D903"/>
    <a:srgbClr val="EBA52A"/>
    <a:srgbClr val="D1A345"/>
    <a:srgbClr val="BD43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65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5A9D2D7-31BF-D8C0-A62C-DF9FA763DC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681FB0B4-B5AD-69EA-BA4F-3205791F0B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E67D591-9075-C6A6-2268-271172D495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92813-7923-4CBB-8EA0-A6CBCD01F162}" type="datetimeFigureOut">
              <a:rPr lang="en-US" smtClean="0"/>
              <a:t>8/23/2024</a:t>
            </a:fld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0705135-2F52-3213-48D1-0D0886FC50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84CBF85-B29E-1791-A64B-5539F4FB2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84373-0940-4D0D-890B-48EBA7191F0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6758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1DDEAF7-9661-9420-1339-F5CF60D3FA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449831C1-5701-C22F-8546-AF795E1AE0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ADF7687-064F-018B-0C05-7B3357611A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92813-7923-4CBB-8EA0-A6CBCD01F162}" type="datetimeFigureOut">
              <a:rPr lang="en-US" smtClean="0"/>
              <a:t>8/23/2024</a:t>
            </a:fld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5E4848C-A543-E573-8C2C-BE553B6565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217A613-CB11-BE49-057B-D3405F2EF6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84373-0940-4D0D-890B-48EBA7191F0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643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547C6AA2-511E-5A33-321E-3434B3DD4F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F32AC98F-7417-4FAA-D174-C608CB1F80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1162D29-6D97-6091-2BB4-1221BE8724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92813-7923-4CBB-8EA0-A6CBCD01F162}" type="datetimeFigureOut">
              <a:rPr lang="en-US" smtClean="0"/>
              <a:t>8/23/2024</a:t>
            </a:fld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45D971B-3353-7D1D-456E-70CF2D2CBF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FA8E41E-2E90-F399-A215-27DC462F4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84373-0940-4D0D-890B-48EBA7191F0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1017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145987B-0B2D-F0E1-3A14-D1FB821AC6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5827057-8AEB-ADD8-4DF6-63A96DE594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BE1D17F-3723-B027-9C66-4A85D4391B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92813-7923-4CBB-8EA0-A6CBCD01F162}" type="datetimeFigureOut">
              <a:rPr lang="en-US" smtClean="0"/>
              <a:t>8/23/2024</a:t>
            </a:fld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A4F8BA7-418B-24AA-9338-3729C36EB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AC88E5C-5818-0C1E-78D9-71D5F7F2C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84373-0940-4D0D-890B-48EBA7191F0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483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25210A-399A-4E43-CD29-C920C6357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4756B7A-7769-638F-8AC9-7B28DD55BB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9B09981-B8F4-02C6-75B1-D1AD5D68C6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92813-7923-4CBB-8EA0-A6CBCD01F162}" type="datetimeFigureOut">
              <a:rPr lang="en-US" smtClean="0"/>
              <a:t>8/23/2024</a:t>
            </a:fld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16EBF2B-CB1F-84CF-DCF4-F7A8E8A7C6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F72960B-74B8-D08D-B300-C13E50024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84373-0940-4D0D-890B-48EBA7191F0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7223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38B533-52B5-05BC-5529-692EBF5527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EBCC388-6FB5-D07E-6338-830FC027AE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99B15F8C-8EAB-2461-8506-A0709055B9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88C8FA16-9424-B70A-3F70-12E9F3CCB6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92813-7923-4CBB-8EA0-A6CBCD01F162}" type="datetimeFigureOut">
              <a:rPr lang="en-US" smtClean="0"/>
              <a:t>8/23/2024</a:t>
            </a:fld>
            <a:endParaRPr lang="en-US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3DF6098-BD69-6B30-476D-F6FBAB111F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22669DCF-CAFC-2EBA-F295-85FC354A00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84373-0940-4D0D-890B-48EBA7191F0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263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75CF1CE-A2F5-385D-4DD0-442AABD217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CB202AB-EBA6-0EB3-CAAD-5FEF960E72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996C50B8-4157-9D59-8D9A-B1DF69F5A3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029FBD5E-40A2-4E60-35A6-8194E709C8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FC9B86C9-1EF2-DEDD-F504-530707083C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CECBB6BC-3844-B14A-3008-7E0EAD6618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92813-7923-4CBB-8EA0-A6CBCD01F162}" type="datetimeFigureOut">
              <a:rPr lang="en-US" smtClean="0"/>
              <a:t>8/23/2024</a:t>
            </a:fld>
            <a:endParaRPr lang="en-US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FDEECCE5-F2B2-5FC8-4A52-E02AF2FA9D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0AC6B161-0372-885F-57F7-C6A566C1A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84373-0940-4D0D-890B-48EBA7191F0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3382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61462C3-8418-C716-4420-43476E5781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8A4AA937-3136-6AC9-69C0-CA2591C5B0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92813-7923-4CBB-8EA0-A6CBCD01F162}" type="datetimeFigureOut">
              <a:rPr lang="en-US" smtClean="0"/>
              <a:t>8/23/2024</a:t>
            </a:fld>
            <a:endParaRPr lang="en-US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A9B94354-952C-BB9E-907B-83371B7C18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72B7977-7918-94A0-BC15-CC1583011C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84373-0940-4D0D-890B-48EBA7191F0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7879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42A51812-7469-B12B-913A-FC2B5C90C2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92813-7923-4CBB-8EA0-A6CBCD01F162}" type="datetimeFigureOut">
              <a:rPr lang="en-US" smtClean="0"/>
              <a:t>8/23/2024</a:t>
            </a:fld>
            <a:endParaRPr lang="en-US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9123AA72-9620-E7FD-3C95-469F6BA635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8CEDDE3-EA28-AAE8-3016-E6918A45EF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84373-0940-4D0D-890B-48EBA7191F0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7354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16810C-43FD-1F39-69F5-66F9F0F2F5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EB2AA48-BCC6-784F-EB8A-BE0577886F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24F8477-4CF0-DC28-FEC4-F5E8338E36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D84E4ACD-9AF3-02B1-BC2B-06406D6800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92813-7923-4CBB-8EA0-A6CBCD01F162}" type="datetimeFigureOut">
              <a:rPr lang="en-US" smtClean="0"/>
              <a:t>8/23/2024</a:t>
            </a:fld>
            <a:endParaRPr lang="en-US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0C869825-4AAD-81C5-3104-9CDF3AA358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C8E498C-AA93-C298-B5F9-1BC701C197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84373-0940-4D0D-890B-48EBA7191F0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8207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26F07A2-A655-2B9A-3261-CC17F734A6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25E7AA02-BB82-6DEE-B0DF-85A0FE39D15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B9F35C8-A2ED-C005-3FB6-40ED1653B7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615D57D9-B380-CFDD-BDEB-98FD9F59BA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92813-7923-4CBB-8EA0-A6CBCD01F162}" type="datetimeFigureOut">
              <a:rPr lang="en-US" smtClean="0"/>
              <a:t>8/23/2024</a:t>
            </a:fld>
            <a:endParaRPr lang="en-US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C8CBB7B-9DCB-8DBF-2920-40F03F1B05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75E9C3F-8DEF-2CB2-A71C-03EE881042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84373-0940-4D0D-890B-48EBA7191F0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3055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CB442ADC-E4A5-77E2-3496-AAE68649E8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2CD12DA-EFA4-1D82-F485-BAB9CF4DC5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2870B34-3433-738D-21FC-47A2B2BAE7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092813-7923-4CBB-8EA0-A6CBCD01F162}" type="datetimeFigureOut">
              <a:rPr lang="en-US" smtClean="0"/>
              <a:t>8/23/2024</a:t>
            </a:fld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5FB2FDF-7F06-D80F-7717-985F08B521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D2888EC-B917-456A-5EE1-DAD257C0CF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B84373-0940-4D0D-890B-48EBA7191F0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41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hyperlink" Target="https://freundeskreis-uganda.de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freundeskreis-uganda.de/" TargetMode="Externa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DA8EFA64-FBAF-1081-9605-92C55381CE91}"/>
              </a:ext>
            </a:extLst>
          </p:cNvPr>
          <p:cNvSpPr/>
          <p:nvPr/>
        </p:nvSpPr>
        <p:spPr>
          <a:xfrm>
            <a:off x="3504426" y="-10"/>
            <a:ext cx="6858000" cy="6858000"/>
          </a:xfrm>
          <a:prstGeom prst="rect">
            <a:avLst/>
          </a:prstGeom>
          <a:solidFill>
            <a:srgbClr val="B1AB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46602753-27C5-6BD4-0B30-D2EBE038C9D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000"/>
                    </a14:imgEffect>
                    <a14:imgEffect>
                      <a14:saturation sat="1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183" t="703" r="25314" b="1044"/>
          <a:stretch/>
        </p:blipFill>
        <p:spPr bwMode="auto">
          <a:xfrm>
            <a:off x="7943747" y="1"/>
            <a:ext cx="4432508" cy="687614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724EFD08-AF33-E4B8-BA92-EECC1935EDD5}"/>
              </a:ext>
            </a:extLst>
          </p:cNvPr>
          <p:cNvSpPr txBox="1"/>
          <p:nvPr/>
        </p:nvSpPr>
        <p:spPr>
          <a:xfrm>
            <a:off x="3710029" y="114447"/>
            <a:ext cx="4655374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Periodenarmut in Uganda</a:t>
            </a:r>
          </a:p>
          <a:p>
            <a:endParaRPr lang="de-DE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de-DE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Sabrina </a:t>
            </a:r>
            <a:r>
              <a:rPr lang="de-DE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Anyek</a:t>
            </a:r>
            <a:r>
              <a:rPr lang="de-DE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ist 14 Jahre alt und lebt im Slum Walukuba, in Uganda (Ostafrika). </a:t>
            </a:r>
          </a:p>
          <a:p>
            <a:r>
              <a:rPr lang="de-DE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Sie ist von extremer Periodenarmut betroffen. Sie kann sich keine Binden leisten. Durch die Stigmatisierung während der Periode kann </a:t>
            </a:r>
          </a:p>
          <a:p>
            <a:r>
              <a:rPr lang="de-DE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sie, wie viele andere Mädchen in Uganda</a:t>
            </a:r>
          </a:p>
          <a:p>
            <a:r>
              <a:rPr lang="de-DE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auch, etwa eine Woche pro Monat nicht</a:t>
            </a:r>
          </a:p>
          <a:p>
            <a:r>
              <a:rPr lang="de-DE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zur Schule gehen.</a:t>
            </a:r>
            <a:br>
              <a:rPr lang="de-DE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de-DE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de-DE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18 € pro Jahr können helfen, </a:t>
            </a:r>
          </a:p>
          <a:p>
            <a:r>
              <a:rPr lang="de-DE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Bildungschancen erhöhen </a:t>
            </a:r>
          </a:p>
          <a:p>
            <a:r>
              <a:rPr lang="de-DE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und einen Ausweg aus Armut ermöglichen!</a:t>
            </a:r>
          </a:p>
          <a:p>
            <a:endParaRPr lang="de-DE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de-DE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Unterstützt uns durch </a:t>
            </a:r>
          </a:p>
          <a:p>
            <a:r>
              <a:rPr lang="de-DE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Teilen dieses Beitrags oder </a:t>
            </a:r>
          </a:p>
          <a:p>
            <a:r>
              <a:rPr lang="de-DE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einer Spende an den </a:t>
            </a:r>
          </a:p>
          <a:p>
            <a:r>
              <a:rPr lang="de-DE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Freundeskreis Uganda e.V. </a:t>
            </a:r>
          </a:p>
          <a:p>
            <a:endParaRPr lang="de-DE" sz="2000" kern="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de-DE" kern="100" dirty="0">
                <a:latin typeface="Calibri" panose="020F0502020204030204" pitchFamily="34" charset="0"/>
                <a:cs typeface="Arial" panose="020B0604020202020204" pitchFamily="34" charset="0"/>
              </a:rPr>
              <a:t>IBAN: DE25 4306 0967 7010 7487 00</a:t>
            </a:r>
          </a:p>
          <a:p>
            <a:r>
              <a:rPr lang="de-DE" sz="18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https://freundeskreis-uganda.de/</a:t>
            </a:r>
            <a:endParaRPr lang="de-DE" kern="100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endParaRPr lang="de-DE" sz="2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69897736-9CC1-CF6D-8DDB-B210AE8CAA77}"/>
              </a:ext>
            </a:extLst>
          </p:cNvPr>
          <p:cNvGrpSpPr/>
          <p:nvPr/>
        </p:nvGrpSpPr>
        <p:grpSpPr>
          <a:xfrm>
            <a:off x="6571748" y="4279037"/>
            <a:ext cx="1371999" cy="1348499"/>
            <a:chOff x="6933426" y="5750350"/>
            <a:chExt cx="1010321" cy="993201"/>
          </a:xfrm>
        </p:grpSpPr>
        <p:sp>
          <p:nvSpPr>
            <p:cNvPr id="4" name="Ellipse 3">
              <a:extLst>
                <a:ext uri="{FF2B5EF4-FFF2-40B4-BE49-F238E27FC236}">
                  <a16:creationId xmlns:a16="http://schemas.microsoft.com/office/drawing/2014/main" id="{250F7393-4B0F-1E5D-4D14-7D8D80AD50ED}"/>
                </a:ext>
              </a:extLst>
            </p:cNvPr>
            <p:cNvSpPr/>
            <p:nvPr/>
          </p:nvSpPr>
          <p:spPr>
            <a:xfrm>
              <a:off x="7095739" y="5907882"/>
              <a:ext cx="710970" cy="68313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3" name="Grafik3">
              <a:extLst>
                <a:ext uri="{FF2B5EF4-FFF2-40B4-BE49-F238E27FC236}">
                  <a16:creationId xmlns:a16="http://schemas.microsoft.com/office/drawing/2014/main" id="{012098D4-85D8-5FF7-BB29-FF7FC56C32D3}"/>
                </a:ext>
              </a:extLst>
            </p:cNvPr>
            <p:cNvPicPr/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/>
              <a:alphaModFix/>
            </a:blip>
            <a:srcRect/>
            <a:stretch>
              <a:fillRect/>
            </a:stretch>
          </p:blipFill>
          <p:spPr>
            <a:xfrm>
              <a:off x="6933426" y="5750350"/>
              <a:ext cx="1010321" cy="993201"/>
            </a:xfrm>
            <a:prstGeom prst="rect">
              <a:avLst/>
            </a:prstGeom>
            <a:noFill/>
            <a:ln>
              <a:noFill/>
              <a:prstDash/>
            </a:ln>
          </p:spPr>
        </p:pic>
      </p:grpSp>
      <p:sp>
        <p:nvSpPr>
          <p:cNvPr id="9" name="Textfeld 8">
            <a:extLst>
              <a:ext uri="{FF2B5EF4-FFF2-40B4-BE49-F238E27FC236}">
                <a16:creationId xmlns:a16="http://schemas.microsoft.com/office/drawing/2014/main" id="{47A9B6A8-F4A6-7FCA-8006-5389ED386BB1}"/>
              </a:ext>
            </a:extLst>
          </p:cNvPr>
          <p:cNvSpPr txBox="1"/>
          <p:nvPr/>
        </p:nvSpPr>
        <p:spPr>
          <a:xfrm>
            <a:off x="7066742" y="6259076"/>
            <a:ext cx="633580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400" b="1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Danke!                      </a:t>
            </a:r>
            <a:r>
              <a:rPr lang="de-DE" sz="2400" b="1" kern="1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Webale</a:t>
            </a:r>
            <a:r>
              <a:rPr lang="de-DE" sz="2400" b="1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9635877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343F1568-AA6B-BCE0-C781-45795F155B5A}"/>
              </a:ext>
            </a:extLst>
          </p:cNvPr>
          <p:cNvSpPr/>
          <p:nvPr/>
        </p:nvSpPr>
        <p:spPr>
          <a:xfrm>
            <a:off x="9190653" y="549000"/>
            <a:ext cx="2920480" cy="5760000"/>
          </a:xfrm>
          <a:prstGeom prst="rect">
            <a:avLst/>
          </a:prstGeom>
          <a:solidFill>
            <a:srgbClr val="B1AB99"/>
          </a:solidFill>
          <a:ln>
            <a:solidFill>
              <a:srgbClr val="B1AB9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Grafik 1" descr="Ein Bild, das Schwarzweiß, Schwarz, monochrom enthält.&#10;&#10;Automatisch generierte Beschreibung">
            <a:extLst>
              <a:ext uri="{FF2B5EF4-FFF2-40B4-BE49-F238E27FC236}">
                <a16:creationId xmlns:a16="http://schemas.microsoft.com/office/drawing/2014/main" id="{9E4D6141-CBB5-8501-4035-19EB07C46B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9000"/>
            <a:ext cx="2957804" cy="5760000"/>
          </a:xfrm>
          <a:prstGeom prst="rect">
            <a:avLst/>
          </a:prstGeom>
        </p:spPr>
      </p:pic>
      <p:pic>
        <p:nvPicPr>
          <p:cNvPr id="6" name="Grafik 5" descr="Ein Bild, das Schwarzweiß, Schwarz, monochrom enthält.&#10;&#10;Automatisch generierte Beschreibung">
            <a:extLst>
              <a:ext uri="{FF2B5EF4-FFF2-40B4-BE49-F238E27FC236}">
                <a16:creationId xmlns:a16="http://schemas.microsoft.com/office/drawing/2014/main" id="{CB839372-BF4B-BD41-5E4A-0FDAFF1656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3551" y="549000"/>
            <a:ext cx="2957804" cy="5760000"/>
          </a:xfrm>
          <a:prstGeom prst="rect">
            <a:avLst/>
          </a:prstGeom>
        </p:spPr>
      </p:pic>
      <p:pic>
        <p:nvPicPr>
          <p:cNvPr id="8" name="Grafik 7" descr="Ein Bild, das Schwarzweiß, Schwarz, monochrom enthält.&#10;&#10;Automatisch generierte Beschreibung">
            <a:extLst>
              <a:ext uri="{FF2B5EF4-FFF2-40B4-BE49-F238E27FC236}">
                <a16:creationId xmlns:a16="http://schemas.microsoft.com/office/drawing/2014/main" id="{8D8AA2E1-C9A1-4B4D-B421-DDD4A79A24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7102" y="549000"/>
            <a:ext cx="2957804" cy="5760000"/>
          </a:xfrm>
          <a:prstGeom prst="rect">
            <a:avLst/>
          </a:prstGeom>
        </p:spPr>
      </p:pic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6627EA56-E6DF-0E61-2D17-DA65443779C6}"/>
              </a:ext>
            </a:extLst>
          </p:cNvPr>
          <p:cNvGrpSpPr/>
          <p:nvPr/>
        </p:nvGrpSpPr>
        <p:grpSpPr>
          <a:xfrm>
            <a:off x="3139831" y="5718583"/>
            <a:ext cx="576000" cy="504000"/>
            <a:chOff x="6933426" y="5750350"/>
            <a:chExt cx="1010321" cy="993201"/>
          </a:xfrm>
        </p:grpSpPr>
        <p:sp>
          <p:nvSpPr>
            <p:cNvPr id="18" name="Ellipse 17">
              <a:extLst>
                <a:ext uri="{FF2B5EF4-FFF2-40B4-BE49-F238E27FC236}">
                  <a16:creationId xmlns:a16="http://schemas.microsoft.com/office/drawing/2014/main" id="{FBF1FE68-2A18-2BCB-EF04-5CE11F32DAB1}"/>
                </a:ext>
              </a:extLst>
            </p:cNvPr>
            <p:cNvSpPr/>
            <p:nvPr/>
          </p:nvSpPr>
          <p:spPr>
            <a:xfrm>
              <a:off x="7095739" y="5907882"/>
              <a:ext cx="710970" cy="68313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20" name="Grafik3">
              <a:extLst>
                <a:ext uri="{FF2B5EF4-FFF2-40B4-BE49-F238E27FC236}">
                  <a16:creationId xmlns:a16="http://schemas.microsoft.com/office/drawing/2014/main" id="{849FFEEF-6B32-9D3D-EBB9-CACF5F6583EA}"/>
                </a:ext>
              </a:extLst>
            </p:cNvPr>
            <p:cNvPicPr/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/>
              <a:alphaModFix/>
            </a:blip>
            <a:srcRect/>
            <a:stretch>
              <a:fillRect/>
            </a:stretch>
          </p:blipFill>
          <p:spPr>
            <a:xfrm>
              <a:off x="6933426" y="5750350"/>
              <a:ext cx="1010321" cy="993201"/>
            </a:xfrm>
            <a:prstGeom prst="rect">
              <a:avLst/>
            </a:prstGeom>
            <a:noFill/>
            <a:ln>
              <a:noFill/>
              <a:prstDash/>
            </a:ln>
          </p:spPr>
        </p:pic>
      </p:grpSp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C7FD16AC-E868-3416-C5BC-BCE900266C50}"/>
              </a:ext>
            </a:extLst>
          </p:cNvPr>
          <p:cNvGrpSpPr/>
          <p:nvPr/>
        </p:nvGrpSpPr>
        <p:grpSpPr>
          <a:xfrm>
            <a:off x="6211569" y="5715778"/>
            <a:ext cx="576000" cy="504000"/>
            <a:chOff x="6933426" y="5750350"/>
            <a:chExt cx="1010321" cy="993201"/>
          </a:xfrm>
        </p:grpSpPr>
        <p:sp>
          <p:nvSpPr>
            <p:cNvPr id="22" name="Ellipse 21">
              <a:extLst>
                <a:ext uri="{FF2B5EF4-FFF2-40B4-BE49-F238E27FC236}">
                  <a16:creationId xmlns:a16="http://schemas.microsoft.com/office/drawing/2014/main" id="{ED9CBBE5-E9CC-67BB-364A-5C578348269C}"/>
                </a:ext>
              </a:extLst>
            </p:cNvPr>
            <p:cNvSpPr/>
            <p:nvPr/>
          </p:nvSpPr>
          <p:spPr>
            <a:xfrm>
              <a:off x="7095739" y="5907882"/>
              <a:ext cx="710970" cy="68313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23" name="Grafik3">
              <a:extLst>
                <a:ext uri="{FF2B5EF4-FFF2-40B4-BE49-F238E27FC236}">
                  <a16:creationId xmlns:a16="http://schemas.microsoft.com/office/drawing/2014/main" id="{7F6E16FD-C41B-6A47-765B-A2DDF094807B}"/>
                </a:ext>
              </a:extLst>
            </p:cNvPr>
            <p:cNvPicPr/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/>
              <a:alphaModFix/>
            </a:blip>
            <a:srcRect/>
            <a:stretch>
              <a:fillRect/>
            </a:stretch>
          </p:blipFill>
          <p:spPr>
            <a:xfrm>
              <a:off x="6933426" y="5750350"/>
              <a:ext cx="1010321" cy="993201"/>
            </a:xfrm>
            <a:prstGeom prst="rect">
              <a:avLst/>
            </a:prstGeom>
            <a:noFill/>
            <a:ln>
              <a:noFill/>
              <a:prstDash/>
            </a:ln>
          </p:spPr>
        </p:pic>
      </p:grpSp>
      <p:grpSp>
        <p:nvGrpSpPr>
          <p:cNvPr id="27" name="Gruppieren 26">
            <a:extLst>
              <a:ext uri="{FF2B5EF4-FFF2-40B4-BE49-F238E27FC236}">
                <a16:creationId xmlns:a16="http://schemas.microsoft.com/office/drawing/2014/main" id="{B410DFB7-9037-DFD6-7379-141E5F556A5F}"/>
              </a:ext>
            </a:extLst>
          </p:cNvPr>
          <p:cNvGrpSpPr/>
          <p:nvPr/>
        </p:nvGrpSpPr>
        <p:grpSpPr>
          <a:xfrm>
            <a:off x="80867" y="5731804"/>
            <a:ext cx="576000" cy="504000"/>
            <a:chOff x="6933426" y="5750350"/>
            <a:chExt cx="1010321" cy="993201"/>
          </a:xfrm>
        </p:grpSpPr>
        <p:sp>
          <p:nvSpPr>
            <p:cNvPr id="28" name="Ellipse 27">
              <a:extLst>
                <a:ext uri="{FF2B5EF4-FFF2-40B4-BE49-F238E27FC236}">
                  <a16:creationId xmlns:a16="http://schemas.microsoft.com/office/drawing/2014/main" id="{A2CCC30A-7D57-9D6B-DE50-3560AD100015}"/>
                </a:ext>
              </a:extLst>
            </p:cNvPr>
            <p:cNvSpPr/>
            <p:nvPr/>
          </p:nvSpPr>
          <p:spPr>
            <a:xfrm>
              <a:off x="7095739" y="5907882"/>
              <a:ext cx="710970" cy="68313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29" name="Grafik3">
              <a:extLst>
                <a:ext uri="{FF2B5EF4-FFF2-40B4-BE49-F238E27FC236}">
                  <a16:creationId xmlns:a16="http://schemas.microsoft.com/office/drawing/2014/main" id="{7A7B2C69-B692-453D-2113-B591E8180DD8}"/>
                </a:ext>
              </a:extLst>
            </p:cNvPr>
            <p:cNvPicPr/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/>
              <a:alphaModFix/>
            </a:blip>
            <a:srcRect/>
            <a:stretch>
              <a:fillRect/>
            </a:stretch>
          </p:blipFill>
          <p:spPr>
            <a:xfrm>
              <a:off x="6933426" y="5750350"/>
              <a:ext cx="1010321" cy="993201"/>
            </a:xfrm>
            <a:prstGeom prst="rect">
              <a:avLst/>
            </a:prstGeom>
            <a:noFill/>
            <a:ln>
              <a:noFill/>
              <a:prstDash/>
            </a:ln>
          </p:spPr>
        </p:pic>
      </p:grpSp>
      <p:pic>
        <p:nvPicPr>
          <p:cNvPr id="30" name="Grafik 29" descr="Ein Bild, das Menschliches Gesicht, Kleidung, Person, Kind enthält.&#10;&#10;Automatisch generierte Beschreibung">
            <a:extLst>
              <a:ext uri="{FF2B5EF4-FFF2-40B4-BE49-F238E27FC236}">
                <a16:creationId xmlns:a16="http://schemas.microsoft.com/office/drawing/2014/main" id="{7C319AFD-1DC8-D3EE-67C6-91F9089411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684" y="1439473"/>
            <a:ext cx="2957804" cy="2949510"/>
          </a:xfrm>
          <a:prstGeom prst="rect">
            <a:avLst/>
          </a:prstGeom>
        </p:spPr>
      </p:pic>
      <p:sp>
        <p:nvSpPr>
          <p:cNvPr id="34" name="Textfeld 33">
            <a:extLst>
              <a:ext uri="{FF2B5EF4-FFF2-40B4-BE49-F238E27FC236}">
                <a16:creationId xmlns:a16="http://schemas.microsoft.com/office/drawing/2014/main" id="{E72FABAE-539F-145F-DC71-6820083FAF54}"/>
              </a:ext>
            </a:extLst>
          </p:cNvPr>
          <p:cNvSpPr txBox="1"/>
          <p:nvPr/>
        </p:nvSpPr>
        <p:spPr>
          <a:xfrm>
            <a:off x="-37323" y="741684"/>
            <a:ext cx="295780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18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Hilf mit gegen </a:t>
            </a:r>
          </a:p>
          <a:p>
            <a:pPr algn="ctr"/>
            <a:r>
              <a:rPr lang="de-DE" sz="18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Periodenarmut in Uganda</a:t>
            </a:r>
          </a:p>
        </p:txBody>
      </p:sp>
      <p:sp>
        <p:nvSpPr>
          <p:cNvPr id="36" name="Textfeld 35">
            <a:extLst>
              <a:ext uri="{FF2B5EF4-FFF2-40B4-BE49-F238E27FC236}">
                <a16:creationId xmlns:a16="http://schemas.microsoft.com/office/drawing/2014/main" id="{838CED46-FA6C-E4C7-16F6-735A5438AD01}"/>
              </a:ext>
            </a:extLst>
          </p:cNvPr>
          <p:cNvSpPr txBox="1"/>
          <p:nvPr/>
        </p:nvSpPr>
        <p:spPr>
          <a:xfrm>
            <a:off x="68424" y="4388983"/>
            <a:ext cx="282095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16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„Ich bin Sabrina </a:t>
            </a:r>
            <a:r>
              <a:rPr lang="de-DE" sz="16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Anyek</a:t>
            </a:r>
            <a:r>
              <a:rPr lang="de-DE" sz="16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14 Jahre alt und lebe im Slum Walukuba, in Uganda (Ostafrika). </a:t>
            </a:r>
          </a:p>
          <a:p>
            <a:pPr algn="ctr"/>
            <a:r>
              <a:rPr lang="de-DE" sz="16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Ich bin von extremer Periodenarmut betroffen.“</a:t>
            </a:r>
            <a:endParaRPr lang="en-US" sz="1600" dirty="0"/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8BA91600-9F88-3C3E-4C58-20C3DC16FC13}"/>
              </a:ext>
            </a:extLst>
          </p:cNvPr>
          <p:cNvSpPr txBox="1"/>
          <p:nvPr/>
        </p:nvSpPr>
        <p:spPr>
          <a:xfrm>
            <a:off x="3048867" y="1537920"/>
            <a:ext cx="2957803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16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Periodenarmut bedeutet, dass sich Mädchen und Frauen </a:t>
            </a:r>
            <a:r>
              <a:rPr lang="de-DE" sz="16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keine Binden </a:t>
            </a:r>
            <a:r>
              <a:rPr lang="de-DE" sz="16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und Tampons leisten können. </a:t>
            </a:r>
          </a:p>
          <a:p>
            <a:pPr algn="ctr"/>
            <a:endParaRPr lang="de-DE" sz="16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r>
              <a:rPr lang="de-DE" sz="16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 Uganda werden Mädchen wie Sabrina </a:t>
            </a:r>
            <a:r>
              <a:rPr lang="de-DE" sz="16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Anyek</a:t>
            </a:r>
            <a:r>
              <a:rPr lang="de-DE" sz="16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während ihrer Periode </a:t>
            </a:r>
            <a:r>
              <a:rPr lang="de-DE" sz="16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stigmatisiert</a:t>
            </a:r>
            <a:r>
              <a:rPr lang="de-DE" sz="16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und müssen zuhause bleiben, sich quasi verstecken.  </a:t>
            </a:r>
          </a:p>
          <a:p>
            <a:pPr algn="ctr"/>
            <a:endParaRPr lang="de-DE" sz="16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r>
              <a:rPr lang="de-DE" sz="1600" dirty="0">
                <a:latin typeface="Calibri" panose="020F0502020204030204" pitchFamily="34" charset="0"/>
                <a:cs typeface="Arial" panose="020B0604020202020204" pitchFamily="34" charset="0"/>
              </a:rPr>
              <a:t>Dadurch können viele Mädchen etwa eine Woche pro Monat nicht am gesellschaftlichen Leben teilnehmen und auch nicht zur Schule gehen.</a:t>
            </a:r>
            <a:endParaRPr lang="en-US" sz="1500" dirty="0"/>
          </a:p>
        </p:txBody>
      </p:sp>
      <p:sp>
        <p:nvSpPr>
          <p:cNvPr id="39" name="Textfeld 38">
            <a:extLst>
              <a:ext uri="{FF2B5EF4-FFF2-40B4-BE49-F238E27FC236}">
                <a16:creationId xmlns:a16="http://schemas.microsoft.com/office/drawing/2014/main" id="{29F654F6-B6F5-614C-E861-3896A1BBB2B2}"/>
              </a:ext>
            </a:extLst>
          </p:cNvPr>
          <p:cNvSpPr txBox="1"/>
          <p:nvPr/>
        </p:nvSpPr>
        <p:spPr>
          <a:xfrm>
            <a:off x="2995127" y="880184"/>
            <a:ext cx="29578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18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Periodenarmut?</a:t>
            </a:r>
          </a:p>
        </p:txBody>
      </p:sp>
      <p:sp>
        <p:nvSpPr>
          <p:cNvPr id="42" name="Textfeld 41">
            <a:extLst>
              <a:ext uri="{FF2B5EF4-FFF2-40B4-BE49-F238E27FC236}">
                <a16:creationId xmlns:a16="http://schemas.microsoft.com/office/drawing/2014/main" id="{AFFC5103-68A5-57BB-2D78-F4A1B4A3F5BE}"/>
              </a:ext>
            </a:extLst>
          </p:cNvPr>
          <p:cNvSpPr txBox="1"/>
          <p:nvPr/>
        </p:nvSpPr>
        <p:spPr>
          <a:xfrm>
            <a:off x="6127102" y="836304"/>
            <a:ext cx="29578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18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Was kann helfen?</a:t>
            </a:r>
          </a:p>
        </p:txBody>
      </p:sp>
      <p:sp>
        <p:nvSpPr>
          <p:cNvPr id="44" name="Textfeld 43">
            <a:extLst>
              <a:ext uri="{FF2B5EF4-FFF2-40B4-BE49-F238E27FC236}">
                <a16:creationId xmlns:a16="http://schemas.microsoft.com/office/drawing/2014/main" id="{983575E6-CAAD-C1EE-ADE1-C8BC92645F36}"/>
              </a:ext>
            </a:extLst>
          </p:cNvPr>
          <p:cNvSpPr txBox="1"/>
          <p:nvPr/>
        </p:nvSpPr>
        <p:spPr>
          <a:xfrm>
            <a:off x="6127102" y="1301573"/>
            <a:ext cx="2957803" cy="4462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de-DE" sz="1400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r>
              <a:rPr lang="de-DE" sz="1500" dirty="0">
                <a:latin typeface="Calibri" panose="020F0502020204030204" pitchFamily="34" charset="0"/>
                <a:cs typeface="Arial" panose="020B0604020202020204" pitchFamily="34" charset="0"/>
              </a:rPr>
              <a:t>Der </a:t>
            </a:r>
            <a:r>
              <a:rPr lang="de-DE" sz="1500" b="1" dirty="0">
                <a:latin typeface="Calibri" panose="020F0502020204030204" pitchFamily="34" charset="0"/>
                <a:cs typeface="Arial" panose="020B0604020202020204" pitchFamily="34" charset="0"/>
              </a:rPr>
              <a:t>Freundeskreis Uganda e.V. </a:t>
            </a:r>
            <a:r>
              <a:rPr lang="de-DE" sz="1500" dirty="0">
                <a:latin typeface="Calibri" panose="020F0502020204030204" pitchFamily="34" charset="0"/>
                <a:cs typeface="Arial" panose="020B0604020202020204" pitchFamily="34" charset="0"/>
              </a:rPr>
              <a:t>hat dieses Jahr ein Projekt gestartet um Mädchen wie </a:t>
            </a:r>
            <a:r>
              <a:rPr lang="de-DE" sz="15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Sabrina </a:t>
            </a:r>
            <a:r>
              <a:rPr lang="de-DE" sz="15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Anyek</a:t>
            </a:r>
            <a:r>
              <a:rPr lang="de-DE" sz="15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zu helfen. </a:t>
            </a:r>
          </a:p>
          <a:p>
            <a:pPr algn="ctr"/>
            <a:endParaRPr lang="de-DE" sz="1500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r>
              <a:rPr lang="de-DE" sz="1500" dirty="0">
                <a:latin typeface="Calibri" panose="020F0502020204030204" pitchFamily="34" charset="0"/>
                <a:cs typeface="Arial" panose="020B0604020202020204" pitchFamily="34" charset="0"/>
              </a:rPr>
              <a:t>Mit nur </a:t>
            </a:r>
            <a:r>
              <a:rPr lang="de-DE" sz="1500" b="1" dirty="0">
                <a:latin typeface="Calibri" panose="020F0502020204030204" pitchFamily="34" charset="0"/>
                <a:cs typeface="Arial" panose="020B0604020202020204" pitchFamily="34" charset="0"/>
              </a:rPr>
              <a:t>18€ pro Jahr </a:t>
            </a:r>
            <a:r>
              <a:rPr lang="de-DE" sz="1500" dirty="0">
                <a:latin typeface="Calibri" panose="020F0502020204030204" pitchFamily="34" charset="0"/>
                <a:cs typeface="Arial" panose="020B0604020202020204" pitchFamily="34" charset="0"/>
              </a:rPr>
              <a:t>werden Binden für ein Mädchen im Slum finanziert. </a:t>
            </a:r>
          </a:p>
          <a:p>
            <a:pPr algn="ctr"/>
            <a:endParaRPr lang="de-DE" sz="1500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r>
              <a:rPr lang="de-DE" sz="1500" dirty="0">
                <a:latin typeface="Calibri" panose="020F0502020204030204" pitchFamily="34" charset="0"/>
                <a:cs typeface="Arial" panose="020B0604020202020204" pitchFamily="34" charset="0"/>
              </a:rPr>
              <a:t>So werden </a:t>
            </a:r>
            <a:r>
              <a:rPr lang="de-DE" sz="1500" b="1" dirty="0">
                <a:latin typeface="Calibri" panose="020F0502020204030204" pitchFamily="34" charset="0"/>
                <a:cs typeface="Arial" panose="020B0604020202020204" pitchFamily="34" charset="0"/>
              </a:rPr>
              <a:t>Bildungschancen</a:t>
            </a:r>
            <a:r>
              <a:rPr lang="de-DE" sz="1500" dirty="0">
                <a:latin typeface="Calibri" panose="020F0502020204030204" pitchFamily="34" charset="0"/>
                <a:cs typeface="Arial" panose="020B0604020202020204" pitchFamily="34" charset="0"/>
              </a:rPr>
              <a:t> der Mädchen erhöht. Das kann helfen frühe Schwangerschaften zu verhindern, die Lebens-bedingungen verbessern und die Chance erhöhen einem Kreislauf aus extremer Armut zu entkommen.</a:t>
            </a:r>
          </a:p>
          <a:p>
            <a:pPr algn="ctr"/>
            <a:endParaRPr lang="de-DE" sz="15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feld 46">
            <a:extLst>
              <a:ext uri="{FF2B5EF4-FFF2-40B4-BE49-F238E27FC236}">
                <a16:creationId xmlns:a16="http://schemas.microsoft.com/office/drawing/2014/main" id="{09E80BD6-B3F5-8C65-47FE-9393E35B8BFA}"/>
              </a:ext>
            </a:extLst>
          </p:cNvPr>
          <p:cNvSpPr txBox="1"/>
          <p:nvPr/>
        </p:nvSpPr>
        <p:spPr>
          <a:xfrm>
            <a:off x="9084906" y="836304"/>
            <a:ext cx="29578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18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Was kann ICH tun?</a:t>
            </a:r>
          </a:p>
        </p:txBody>
      </p:sp>
      <p:sp>
        <p:nvSpPr>
          <p:cNvPr id="48" name="Textfeld 47">
            <a:extLst>
              <a:ext uri="{FF2B5EF4-FFF2-40B4-BE49-F238E27FC236}">
                <a16:creationId xmlns:a16="http://schemas.microsoft.com/office/drawing/2014/main" id="{40C5E597-BC7E-76BD-F2BC-8AF74F7599F0}"/>
              </a:ext>
            </a:extLst>
          </p:cNvPr>
          <p:cNvSpPr txBox="1"/>
          <p:nvPr/>
        </p:nvSpPr>
        <p:spPr>
          <a:xfrm>
            <a:off x="9165949" y="1279454"/>
            <a:ext cx="2957803" cy="51552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de-DE" sz="1400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r>
              <a:rPr lang="de-DE" sz="1500" b="1" dirty="0">
                <a:latin typeface="Calibri" panose="020F0502020204030204" pitchFamily="34" charset="0"/>
                <a:cs typeface="Arial" panose="020B0604020202020204" pitchFamily="34" charset="0"/>
              </a:rPr>
              <a:t>Teile diesen Beitrag</a:t>
            </a:r>
            <a:r>
              <a:rPr lang="de-DE" sz="1500" dirty="0">
                <a:latin typeface="Calibri" panose="020F0502020204030204" pitchFamily="34" charset="0"/>
                <a:cs typeface="Arial" panose="020B0604020202020204" pitchFamily="34" charset="0"/>
              </a:rPr>
              <a:t>, mach auf Sabrina </a:t>
            </a:r>
            <a:r>
              <a:rPr lang="de-DE" sz="1500" dirty="0" err="1">
                <a:latin typeface="Calibri" panose="020F0502020204030204" pitchFamily="34" charset="0"/>
                <a:cs typeface="Arial" panose="020B0604020202020204" pitchFamily="34" charset="0"/>
              </a:rPr>
              <a:t>Anyek</a:t>
            </a:r>
            <a:r>
              <a:rPr lang="de-DE" sz="1500" dirty="0">
                <a:latin typeface="Calibri" panose="020F0502020204030204" pitchFamily="34" charset="0"/>
                <a:cs typeface="Arial" panose="020B0604020202020204" pitchFamily="34" charset="0"/>
              </a:rPr>
              <a:t> und das Projekt in </a:t>
            </a:r>
            <a:r>
              <a:rPr lang="de-DE" sz="1500" dirty="0" err="1">
                <a:latin typeface="Calibri" panose="020F0502020204030204" pitchFamily="34" charset="0"/>
                <a:cs typeface="Arial" panose="020B0604020202020204" pitchFamily="34" charset="0"/>
              </a:rPr>
              <a:t>Social</a:t>
            </a:r>
            <a:r>
              <a:rPr lang="de-DE" sz="1500" dirty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DE" sz="1500" dirty="0" err="1">
                <a:latin typeface="Calibri" panose="020F0502020204030204" pitchFamily="34" charset="0"/>
                <a:cs typeface="Arial" panose="020B0604020202020204" pitchFamily="34" charset="0"/>
              </a:rPr>
              <a:t>media</a:t>
            </a:r>
            <a:r>
              <a:rPr lang="de-DE" sz="1500" dirty="0">
                <a:latin typeface="Calibri" panose="020F0502020204030204" pitchFamily="34" charset="0"/>
                <a:cs typeface="Arial" panose="020B0604020202020204" pitchFamily="34" charset="0"/>
              </a:rPr>
              <a:t> aufmerksam und schenke ihr mehr Reichweite</a:t>
            </a:r>
            <a:r>
              <a:rPr lang="de-DE" sz="15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algn="ctr"/>
            <a:endParaRPr lang="de-DE" sz="15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r>
              <a:rPr lang="de-DE" sz="15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Spende 18 € an den Freundeskreis Uganda e.V. </a:t>
            </a:r>
            <a:r>
              <a:rPr lang="de-DE" sz="15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und finanziere damit Binden für ein Mädchen für ein ganzes Jahr.</a:t>
            </a:r>
          </a:p>
          <a:p>
            <a:pPr algn="ctr"/>
            <a:r>
              <a:rPr lang="de-DE" sz="15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Deine Spende kommt zu 100% bei Mädchen wie Sabrina </a:t>
            </a:r>
            <a:r>
              <a:rPr lang="de-DE" sz="15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Anyek</a:t>
            </a:r>
            <a:r>
              <a:rPr lang="de-DE" sz="15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im Slum von in Walukuba an. </a:t>
            </a:r>
          </a:p>
          <a:p>
            <a:pPr algn="ctr"/>
            <a:endParaRPr lang="de-DE" sz="15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r>
              <a:rPr lang="de-DE" sz="1500" kern="100" dirty="0">
                <a:latin typeface="Calibri" panose="020F0502020204030204" pitchFamily="34" charset="0"/>
                <a:cs typeface="Arial" panose="020B0604020202020204" pitchFamily="34" charset="0"/>
              </a:rPr>
              <a:t>IBAN: </a:t>
            </a:r>
          </a:p>
          <a:p>
            <a:pPr algn="ctr"/>
            <a:r>
              <a:rPr lang="de-DE" sz="1500" kern="100" dirty="0">
                <a:latin typeface="Calibri" panose="020F0502020204030204" pitchFamily="34" charset="0"/>
                <a:cs typeface="Arial" panose="020B0604020202020204" pitchFamily="34" charset="0"/>
              </a:rPr>
              <a:t>DE25 4306 0967 7010 7487 00</a:t>
            </a:r>
          </a:p>
          <a:p>
            <a:pPr algn="ctr"/>
            <a:endParaRPr lang="de-DE" sz="1500" b="1" kern="100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r>
              <a:rPr lang="de-DE" sz="1500" kern="100" dirty="0">
                <a:latin typeface="Calibri" panose="020F0502020204030204" pitchFamily="34" charset="0"/>
                <a:cs typeface="Arial" panose="020B0604020202020204" pitchFamily="34" charset="0"/>
              </a:rPr>
              <a:t>Weitere Infos:</a:t>
            </a:r>
          </a:p>
          <a:p>
            <a:pPr algn="ctr"/>
            <a:r>
              <a:rPr lang="de-DE" sz="15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https://freundeskreis-uganda.de/</a:t>
            </a:r>
            <a:endParaRPr lang="de-DE" sz="1500" u="sng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endParaRPr lang="de-DE" sz="1500" u="sng" kern="100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r>
              <a:rPr lang="de-DE" sz="1500" b="1" dirty="0">
                <a:latin typeface="Calibri" panose="020F0502020204030204" pitchFamily="34" charset="0"/>
                <a:cs typeface="Arial" panose="020B0604020202020204" pitchFamily="34" charset="0"/>
              </a:rPr>
              <a:t>Danke!</a:t>
            </a:r>
          </a:p>
          <a:p>
            <a:pPr algn="ctr"/>
            <a:endParaRPr lang="de-DE" sz="15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52728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78F9594A-4CE2-076A-9D64-C11E85BE6A6F}"/>
              </a:ext>
            </a:extLst>
          </p:cNvPr>
          <p:cNvSpPr/>
          <p:nvPr/>
        </p:nvSpPr>
        <p:spPr>
          <a:xfrm>
            <a:off x="9202608" y="622196"/>
            <a:ext cx="2920480" cy="5760000"/>
          </a:xfrm>
          <a:prstGeom prst="rect">
            <a:avLst/>
          </a:prstGeom>
          <a:solidFill>
            <a:srgbClr val="B1AB99"/>
          </a:solidFill>
          <a:ln>
            <a:solidFill>
              <a:srgbClr val="B1AB9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Grafik 3" descr="Ein Bild, das Schwarzweiß, Schwarz, monochrom enthält.&#10;&#10;Automatisch generierte Beschreibung">
            <a:extLst>
              <a:ext uri="{FF2B5EF4-FFF2-40B4-BE49-F238E27FC236}">
                <a16:creationId xmlns:a16="http://schemas.microsoft.com/office/drawing/2014/main" id="{8049B859-A637-3A42-372D-F8A39C8DE1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4335" y="622196"/>
            <a:ext cx="2957804" cy="5760000"/>
          </a:xfrm>
          <a:prstGeom prst="rect">
            <a:avLst/>
          </a:prstGeom>
        </p:spPr>
      </p:pic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A6184D45-ECA6-6A55-1CB8-22C49BCD3BAF}"/>
              </a:ext>
            </a:extLst>
          </p:cNvPr>
          <p:cNvGrpSpPr/>
          <p:nvPr/>
        </p:nvGrpSpPr>
        <p:grpSpPr>
          <a:xfrm>
            <a:off x="2605202" y="5805000"/>
            <a:ext cx="576000" cy="504000"/>
            <a:chOff x="6933426" y="5750350"/>
            <a:chExt cx="1010321" cy="993201"/>
          </a:xfrm>
        </p:grpSpPr>
        <p:sp>
          <p:nvSpPr>
            <p:cNvPr id="7" name="Ellipse 6">
              <a:extLst>
                <a:ext uri="{FF2B5EF4-FFF2-40B4-BE49-F238E27FC236}">
                  <a16:creationId xmlns:a16="http://schemas.microsoft.com/office/drawing/2014/main" id="{8790D542-D52F-18D8-4FAE-172D5C9CEE5A}"/>
                </a:ext>
              </a:extLst>
            </p:cNvPr>
            <p:cNvSpPr/>
            <p:nvPr/>
          </p:nvSpPr>
          <p:spPr>
            <a:xfrm>
              <a:off x="7095739" y="5907882"/>
              <a:ext cx="710970" cy="68313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8" name="Grafik3">
              <a:extLst>
                <a:ext uri="{FF2B5EF4-FFF2-40B4-BE49-F238E27FC236}">
                  <a16:creationId xmlns:a16="http://schemas.microsoft.com/office/drawing/2014/main" id="{B2557EE3-2B2E-CB84-8726-9D0FC4509DA6}"/>
                </a:ext>
              </a:extLst>
            </p:cNvPr>
            <p:cNvPicPr/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/>
              <a:alphaModFix/>
            </a:blip>
            <a:srcRect/>
            <a:stretch>
              <a:fillRect/>
            </a:stretch>
          </p:blipFill>
          <p:spPr>
            <a:xfrm>
              <a:off x="6933426" y="5750350"/>
              <a:ext cx="1010321" cy="993201"/>
            </a:xfrm>
            <a:prstGeom prst="rect">
              <a:avLst/>
            </a:prstGeom>
            <a:noFill/>
            <a:ln>
              <a:noFill/>
              <a:prstDash/>
            </a:ln>
          </p:spPr>
        </p:pic>
      </p:grpSp>
      <p:pic>
        <p:nvPicPr>
          <p:cNvPr id="9" name="Grafik 8" descr="Ein Bild, das Schwarzweiß, Schwarz, monochrom enthält.&#10;&#10;Automatisch generierte Beschreibung">
            <a:extLst>
              <a:ext uri="{FF2B5EF4-FFF2-40B4-BE49-F238E27FC236}">
                <a16:creationId xmlns:a16="http://schemas.microsoft.com/office/drawing/2014/main" id="{4D81CB1E-BC46-E901-132E-D513751739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4658" y="622196"/>
            <a:ext cx="2957804" cy="5760000"/>
          </a:xfrm>
          <a:prstGeom prst="rect">
            <a:avLst/>
          </a:prstGeom>
        </p:spPr>
      </p:pic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8DF79568-0D50-61D7-1328-B839582D7E6F}"/>
              </a:ext>
            </a:extLst>
          </p:cNvPr>
          <p:cNvGrpSpPr/>
          <p:nvPr/>
        </p:nvGrpSpPr>
        <p:grpSpPr>
          <a:xfrm>
            <a:off x="5935525" y="5805000"/>
            <a:ext cx="576000" cy="504000"/>
            <a:chOff x="6933426" y="5750350"/>
            <a:chExt cx="1010321" cy="993201"/>
          </a:xfrm>
        </p:grpSpPr>
        <p:sp>
          <p:nvSpPr>
            <p:cNvPr id="11" name="Ellipse 10">
              <a:extLst>
                <a:ext uri="{FF2B5EF4-FFF2-40B4-BE49-F238E27FC236}">
                  <a16:creationId xmlns:a16="http://schemas.microsoft.com/office/drawing/2014/main" id="{F8BFB007-6F71-72D0-C6EE-4D943423C196}"/>
                </a:ext>
              </a:extLst>
            </p:cNvPr>
            <p:cNvSpPr/>
            <p:nvPr/>
          </p:nvSpPr>
          <p:spPr>
            <a:xfrm>
              <a:off x="7095739" y="5907882"/>
              <a:ext cx="710970" cy="68313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12" name="Grafik3">
              <a:extLst>
                <a:ext uri="{FF2B5EF4-FFF2-40B4-BE49-F238E27FC236}">
                  <a16:creationId xmlns:a16="http://schemas.microsoft.com/office/drawing/2014/main" id="{71E7C2FD-21B4-EBCE-3D8F-5C77B7379284}"/>
                </a:ext>
              </a:extLst>
            </p:cNvPr>
            <p:cNvPicPr/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/>
              <a:alphaModFix/>
            </a:blip>
            <a:srcRect/>
            <a:stretch>
              <a:fillRect/>
            </a:stretch>
          </p:blipFill>
          <p:spPr>
            <a:xfrm>
              <a:off x="6933426" y="5750350"/>
              <a:ext cx="1010321" cy="993201"/>
            </a:xfrm>
            <a:prstGeom prst="rect">
              <a:avLst/>
            </a:prstGeom>
            <a:noFill/>
            <a:ln>
              <a:noFill/>
              <a:prstDash/>
            </a:ln>
          </p:spPr>
        </p:pic>
      </p:grpSp>
      <p:sp>
        <p:nvSpPr>
          <p:cNvPr id="19" name="Textfeld 18">
            <a:extLst>
              <a:ext uri="{FF2B5EF4-FFF2-40B4-BE49-F238E27FC236}">
                <a16:creationId xmlns:a16="http://schemas.microsoft.com/office/drawing/2014/main" id="{D8281AC6-9023-DE8B-7020-B5D33B8C1250}"/>
              </a:ext>
            </a:extLst>
          </p:cNvPr>
          <p:cNvSpPr txBox="1"/>
          <p:nvPr/>
        </p:nvSpPr>
        <p:spPr>
          <a:xfrm>
            <a:off x="2605202" y="962829"/>
            <a:ext cx="2834640" cy="47647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de-DE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Kennt ihr das auch? An manchen Arbeitstagen nach Feierabend frage ich mich, zu was das alles gut ist und was dem Leben Sinn gibt.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de-DE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Immer wieder holen mich dann Nachrichten von Freunden und Projektpartnern aus Uganda wieder aus dem Grübeln zurück und lassen mich erkennen, wie gut es uns in Europa doch geht.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de-DE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Nehmt euch bitte kurz Zeit für </a:t>
            </a:r>
            <a:r>
              <a:rPr lang="de-DE" sz="1600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die folgenden Slides und unser Projekt beim Freundeskreis Uganda e.V. gegen Periodenarmut im Slum Walukuba</a:t>
            </a:r>
            <a:endParaRPr lang="de-DE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5601AB75-7135-6C23-126F-68B829E64DD2}"/>
              </a:ext>
            </a:extLst>
          </p:cNvPr>
          <p:cNvSpPr/>
          <p:nvPr/>
        </p:nvSpPr>
        <p:spPr>
          <a:xfrm>
            <a:off x="137224" y="622196"/>
            <a:ext cx="2192038" cy="2073244"/>
          </a:xfrm>
          <a:prstGeom prst="ellipse">
            <a:avLst/>
          </a:prstGeom>
          <a:solidFill>
            <a:srgbClr val="00CCAA"/>
          </a:solidFill>
          <a:ln>
            <a:solidFill>
              <a:srgbClr val="00CCA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>
                <a:solidFill>
                  <a:schemeClr val="tx1"/>
                </a:solidFill>
              </a:rPr>
              <a:t>Als Blanko-Vorlage z.B. für Instagram für persönliche Worte – Beispiel links.</a:t>
            </a:r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61D6B053-74F0-D0CD-F9D2-B493B3C7012F}"/>
              </a:ext>
            </a:extLst>
          </p:cNvPr>
          <p:cNvSpPr/>
          <p:nvPr/>
        </p:nvSpPr>
        <p:spPr>
          <a:xfrm>
            <a:off x="171009" y="2978591"/>
            <a:ext cx="2192038" cy="3253004"/>
          </a:xfrm>
          <a:prstGeom prst="ellipse">
            <a:avLst/>
          </a:prstGeom>
          <a:solidFill>
            <a:srgbClr val="00CCAA"/>
          </a:solidFill>
          <a:ln>
            <a:solidFill>
              <a:srgbClr val="00CCA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>
                <a:solidFill>
                  <a:schemeClr val="tx1"/>
                </a:solidFill>
              </a:rPr>
              <a:t>Text dürfen angepasst werden. Z.B. mit „Speichern unter“ als </a:t>
            </a:r>
            <a:r>
              <a:rPr lang="de-DE" sz="1600" dirty="0" err="1">
                <a:solidFill>
                  <a:schemeClr val="tx1"/>
                </a:solidFill>
              </a:rPr>
              <a:t>jpeg</a:t>
            </a:r>
            <a:r>
              <a:rPr lang="de-DE" sz="1600" dirty="0">
                <a:solidFill>
                  <a:schemeClr val="tx1"/>
                </a:solidFill>
              </a:rPr>
              <a:t> gespeichert, zugenickten und im eigenen </a:t>
            </a:r>
            <a:r>
              <a:rPr lang="de-DE" sz="1600" dirty="0" err="1">
                <a:solidFill>
                  <a:schemeClr val="tx1"/>
                </a:solidFill>
              </a:rPr>
              <a:t>Social</a:t>
            </a:r>
            <a:r>
              <a:rPr lang="de-DE" sz="1600" dirty="0">
                <a:solidFill>
                  <a:schemeClr val="tx1"/>
                </a:solidFill>
              </a:rPr>
              <a:t> </a:t>
            </a:r>
            <a:r>
              <a:rPr lang="de-DE" sz="1600" dirty="0" err="1">
                <a:solidFill>
                  <a:schemeClr val="tx1"/>
                </a:solidFill>
              </a:rPr>
              <a:t>media</a:t>
            </a:r>
            <a:r>
              <a:rPr lang="de-DE" sz="1600" dirty="0">
                <a:solidFill>
                  <a:schemeClr val="tx1"/>
                </a:solidFill>
              </a:rPr>
              <a:t> </a:t>
            </a:r>
            <a:r>
              <a:rPr lang="de-DE" sz="1600" dirty="0" err="1">
                <a:solidFill>
                  <a:schemeClr val="tx1"/>
                </a:solidFill>
              </a:rPr>
              <a:t>acctount</a:t>
            </a:r>
            <a:r>
              <a:rPr lang="de-DE" sz="1600" dirty="0">
                <a:solidFill>
                  <a:schemeClr val="tx1"/>
                </a:solidFill>
              </a:rPr>
              <a:t> geteilt werden</a:t>
            </a:r>
          </a:p>
        </p:txBody>
      </p:sp>
    </p:spTree>
    <p:extLst>
      <p:ext uri="{BB962C8B-B14F-4D97-AF65-F5344CB8AC3E}">
        <p14:creationId xmlns:p14="http://schemas.microsoft.com/office/powerpoint/2010/main" val="36151997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0</TotalTime>
  <Words>484</Words>
  <Application>Microsoft Office PowerPoint</Application>
  <PresentationFormat>Breitbild</PresentationFormat>
  <Paragraphs>55</Paragraphs>
  <Slides>3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Veronika Schneider</dc:creator>
  <cp:lastModifiedBy>Veronika Schneider</cp:lastModifiedBy>
  <cp:revision>9</cp:revision>
  <dcterms:created xsi:type="dcterms:W3CDTF">2024-08-20T08:38:38Z</dcterms:created>
  <dcterms:modified xsi:type="dcterms:W3CDTF">2024-08-23T15:35:12Z</dcterms:modified>
</cp:coreProperties>
</file>